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75" r:id="rId9"/>
    <p:sldId id="263" r:id="rId10"/>
    <p:sldId id="264" r:id="rId11"/>
    <p:sldId id="265" r:id="rId12"/>
    <p:sldId id="266" r:id="rId13"/>
    <p:sldId id="267" r:id="rId14"/>
    <p:sldId id="278" r:id="rId15"/>
    <p:sldId id="268" r:id="rId16"/>
    <p:sldId id="279" r:id="rId17"/>
    <p:sldId id="269" r:id="rId18"/>
    <p:sldId id="270" r:id="rId19"/>
    <p:sldId id="273" r:id="rId20"/>
    <p:sldId id="271" r:id="rId21"/>
    <p:sldId id="274" r:id="rId22"/>
    <p:sldId id="277" r:id="rId23"/>
    <p:sldId id="272" r:id="rId24"/>
    <p:sldId id="276" r:id="rId25"/>
    <p:sldId id="280" r:id="rId26"/>
    <p:sldId id="281" r:id="rId27"/>
    <p:sldId id="282" r:id="rId28"/>
    <p:sldId id="284" r:id="rId29"/>
    <p:sldId id="285" r:id="rId30"/>
    <p:sldId id="290" r:id="rId31"/>
    <p:sldId id="291" r:id="rId32"/>
    <p:sldId id="292" r:id="rId33"/>
    <p:sldId id="287" r:id="rId34"/>
    <p:sldId id="286" r:id="rId35"/>
    <p:sldId id="283" r:id="rId36"/>
    <p:sldId id="288" r:id="rId37"/>
    <p:sldId id="289" r:id="rId3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0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42B8B-07BA-4160-888A-C0B8B01293C9}" type="datetimeFigureOut">
              <a:rPr lang="nb-NO" smtClean="0"/>
              <a:t>30.11.2021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D4CF3-E6F5-48F8-92AD-A1CBAD6EF3B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9321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20211130: Laget </a:t>
            </a:r>
            <a:r>
              <a:rPr lang="nb-NO" dirty="0" err="1" smtClean="0"/>
              <a:t>utdekning</a:t>
            </a:r>
            <a:r>
              <a:rPr lang="nb-NO" dirty="0" smtClean="0"/>
              <a:t> av høydeverdi på</a:t>
            </a:r>
            <a:r>
              <a:rPr lang="nb-NO" baseline="0" dirty="0" smtClean="0"/>
              <a:t> brygge.</a:t>
            </a:r>
            <a:endParaRPr lang="nb-NO" dirty="0" smtClean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7102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20211130: Laget </a:t>
            </a:r>
            <a:r>
              <a:rPr lang="nb-NO" dirty="0" err="1" smtClean="0"/>
              <a:t>utdekning</a:t>
            </a:r>
            <a:r>
              <a:rPr lang="nb-NO" dirty="0" smtClean="0"/>
              <a:t> av høydeverdi på kai.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8619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30.11.2021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30.11.2021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30.11.2021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30.11.2021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30.11.2021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30.11.2021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30.11.2021</a:t>
            </a:fld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30.11.2021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30.11.2021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30.11.2021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30.11.2021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30.11.2021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48938" y="264359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FKB-Vann produktspesifikasjon og registreringsinstruks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Kanal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333061" y="6087463"/>
            <a:ext cx="5204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Kanal, egenskap vannbr =  3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59" y="660119"/>
            <a:ext cx="7336818" cy="53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6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Innsjøkant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22" y="1899139"/>
            <a:ext cx="4027705" cy="3451235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54515" y="5633566"/>
            <a:ext cx="833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Innsjøkant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Ikke klassifisering av regulert/ikke regulert på Innsjøkant</a:t>
            </a:r>
            <a:r>
              <a:rPr lang="nb-NO" dirty="0">
                <a:solidFill>
                  <a:prstClr val="black"/>
                </a:solidFill>
              </a:rPr>
              <a:t>.</a:t>
            </a:r>
            <a:r>
              <a:rPr lang="nb-NO" dirty="0" smtClean="0">
                <a:solidFill>
                  <a:prstClr val="black"/>
                </a:solidFill>
              </a:rPr>
              <a:t> 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 regulerte innsjøer registreres Innsjøkant i høydenivå høyeste regulerte vannstand.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455" y="1899139"/>
            <a:ext cx="3867134" cy="345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77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Innsjø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192" y="1690688"/>
            <a:ext cx="4042445" cy="353934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86" y="1690688"/>
            <a:ext cx="3918041" cy="3539346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254515" y="5633566"/>
            <a:ext cx="833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Innsjø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Egenskapsopplysning om regulert/ikke regulert ligger på Innsjø (flate), 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 regulerte innsjøer registreres Innsjøkant i høydenivå høyeste regulerte vannstand.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15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94360" y="182245"/>
            <a:ext cx="10515600" cy="845661"/>
          </a:xfrm>
        </p:spPr>
        <p:txBody>
          <a:bodyPr/>
          <a:lstStyle/>
          <a:p>
            <a:r>
              <a:rPr lang="nb-NO" dirty="0" smtClean="0"/>
              <a:t>Bekk, utgår – omnavnet til ElvBekk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446" y="1027906"/>
            <a:ext cx="4667786" cy="482504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77" y="956785"/>
            <a:ext cx="4817428" cy="4896168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1219715" y="5934670"/>
            <a:ext cx="5099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Bekk, vannbredde 1.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0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94360" y="182246"/>
            <a:ext cx="10515600" cy="774540"/>
          </a:xfrm>
        </p:spPr>
        <p:txBody>
          <a:bodyPr/>
          <a:lstStyle/>
          <a:p>
            <a:r>
              <a:rPr lang="nb-NO" dirty="0" smtClean="0"/>
              <a:t>ElvBekk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446" y="1027906"/>
            <a:ext cx="4667786" cy="482504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77" y="956785"/>
            <a:ext cx="4817428" cy="4896168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1219715" y="5934670"/>
            <a:ext cx="5099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ElvBekk, vannbredde 1.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8517835" y="1898375"/>
            <a:ext cx="14863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vannBredde 1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0983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82562"/>
          </a:xfrm>
        </p:spPr>
        <p:txBody>
          <a:bodyPr>
            <a:normAutofit/>
          </a:bodyPr>
          <a:lstStyle/>
          <a:p>
            <a:r>
              <a:rPr lang="nb-NO" dirty="0" smtClean="0"/>
              <a:t>Grøft, utgår – omdøpt til KanalGrøft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54" y="844062"/>
            <a:ext cx="6724650" cy="5029200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9070800" y="1185409"/>
            <a:ext cx="592853" cy="8842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6528079" y="1185409"/>
            <a:ext cx="116570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8" name="Rett pilkobling 7"/>
          <p:cNvCxnSpPr/>
          <p:nvPr/>
        </p:nvCxnSpPr>
        <p:spPr>
          <a:xfrm>
            <a:off x="7906871" y="1370075"/>
            <a:ext cx="1156742" cy="135893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Grøft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09331"/>
            <a:ext cx="10515600" cy="734731"/>
          </a:xfrm>
        </p:spPr>
        <p:txBody>
          <a:bodyPr>
            <a:normAutofit/>
          </a:bodyPr>
          <a:lstStyle/>
          <a:p>
            <a:r>
              <a:rPr lang="nb-NO" dirty="0" smtClean="0"/>
              <a:t>KanalGrøft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54" y="844062"/>
            <a:ext cx="6724650" cy="5029200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9070800" y="1185409"/>
            <a:ext cx="592853" cy="8842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6528079" y="1185409"/>
            <a:ext cx="116570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8" name="Rett pilkobling 7"/>
          <p:cNvCxnSpPr/>
          <p:nvPr/>
        </p:nvCxnSpPr>
        <p:spPr>
          <a:xfrm>
            <a:off x="7906871" y="1370075"/>
            <a:ext cx="1156742" cy="135893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KanalGrøft, vannbredde 1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4" name="TekstSylinder 3"/>
          <p:cNvSpPr txBox="1"/>
          <p:nvPr/>
        </p:nvSpPr>
        <p:spPr>
          <a:xfrm>
            <a:off x="4241948" y="3856383"/>
            <a:ext cx="14863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vannBredde 1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83405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VeggrøftÅpen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883" y="997426"/>
            <a:ext cx="5065339" cy="4812347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VeggrøftÅpen, I FKB v4.61 hørte objekttypen til i FKB-Veg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FKB-Veg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6" name="Rett linje 5"/>
          <p:cNvCxnSpPr>
            <a:stCxn id="13" idx="0"/>
          </p:cNvCxnSpPr>
          <p:nvPr/>
        </p:nvCxnSpPr>
        <p:spPr>
          <a:xfrm flipV="1">
            <a:off x="6256957" y="2951202"/>
            <a:ext cx="848863" cy="1653952"/>
          </a:xfrm>
          <a:prstGeom prst="line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6654800" y="4145280"/>
            <a:ext cx="1249680" cy="439817"/>
          </a:xfrm>
          <a:prstGeom prst="line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5517940" y="4605154"/>
            <a:ext cx="1478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VeggrøftÅpen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05291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SnøIsbreKant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SnøIsbreKant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1163319"/>
            <a:ext cx="6878320" cy="46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SnøIsbre</a:t>
            </a:r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SnøIsbre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40" y="1267669"/>
            <a:ext cx="6748780" cy="44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7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Kystkontur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478" y="1413832"/>
            <a:ext cx="5948362" cy="417938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38200" y="6272590"/>
            <a:ext cx="4050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Kystkontur - kystreferanse MHV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sp>
        <p:nvSpPr>
          <p:cNvPr id="5" name="TekstSylinder 4"/>
          <p:cNvSpPr txBox="1"/>
          <p:nvPr/>
        </p:nvSpPr>
        <p:spPr>
          <a:xfrm>
            <a:off x="6385686" y="1838346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002060"/>
                </a:solidFill>
              </a:rPr>
              <a:t>Kystreferanse MHV</a:t>
            </a:r>
            <a:endParaRPr lang="nb-NO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FlomløpKant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110" y="1406208"/>
            <a:ext cx="4573369" cy="4389618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493275" y="598466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FlomløpKant, flomløp med og uten vannføring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Kilde</a:t>
            </a:r>
            <a:r>
              <a:rPr lang="nb-NO" dirty="0">
                <a:solidFill>
                  <a:prstClr val="black"/>
                </a:solidFill>
              </a:rPr>
              <a:t>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453" y="1406208"/>
            <a:ext cx="4505294" cy="438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34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/>
          <a:lstStyle/>
          <a:p>
            <a:r>
              <a:rPr lang="nb-NO" dirty="0" smtClean="0"/>
              <a:t>VannFiktivGrense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08" y="1172660"/>
            <a:ext cx="7112843" cy="4913411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7081084" y="236259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Innsjø</a:t>
            </a:r>
            <a:endParaRPr lang="nb-NO" dirty="0">
              <a:solidFill>
                <a:schemeClr val="accent5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3837215" y="5568043"/>
            <a:ext cx="96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Havflate</a:t>
            </a:r>
            <a:endParaRPr lang="nb-NO" dirty="0">
              <a:solidFill>
                <a:schemeClr val="accent5"/>
              </a:solidFill>
            </a:endParaRPr>
          </a:p>
        </p:txBody>
      </p:sp>
      <p:cxnSp>
        <p:nvCxnSpPr>
          <p:cNvPr id="7" name="Rett linje 6"/>
          <p:cNvCxnSpPr/>
          <p:nvPr/>
        </p:nvCxnSpPr>
        <p:spPr>
          <a:xfrm>
            <a:off x="6143716" y="3098437"/>
            <a:ext cx="302078" cy="23676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8250012" y="2010098"/>
            <a:ext cx="226604" cy="144365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5169123" y="4602480"/>
            <a:ext cx="382638" cy="243658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5965630" y="4094480"/>
            <a:ext cx="140530" cy="249906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>
            <a:off x="7386320" y="4801586"/>
            <a:ext cx="141659" cy="18697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>
            <a:off x="8143920" y="4703717"/>
            <a:ext cx="106092" cy="284843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>
            <a:off x="4475461" y="4442451"/>
            <a:ext cx="519314" cy="164362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 27"/>
          <p:cNvSpPr/>
          <p:nvPr/>
        </p:nvSpPr>
        <p:spPr>
          <a:xfrm>
            <a:off x="444888" y="6178893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VannFiktivGrense, egenskap VannSperretype må brukes i tillegg.</a:t>
            </a:r>
          </a:p>
          <a:p>
            <a:pPr lvl="0"/>
            <a:r>
              <a:rPr lang="nb-NO" dirty="0" smtClean="0">
                <a:solidFill>
                  <a:prstClr val="black"/>
                </a:solidFill>
              </a:rPr>
              <a:t>Eksemplet viser forekomster av VannFiktivGrense med kodeverdi for VannSperretype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34" name="Rett linje 33"/>
          <p:cNvCxnSpPr/>
          <p:nvPr/>
        </p:nvCxnSpPr>
        <p:spPr>
          <a:xfrm>
            <a:off x="5360442" y="3098437"/>
            <a:ext cx="688656" cy="2032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Sylinder 34"/>
          <p:cNvSpPr txBox="1"/>
          <p:nvPr/>
        </p:nvSpPr>
        <p:spPr>
          <a:xfrm>
            <a:off x="3797116" y="2881903"/>
            <a:ext cx="16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innsjøElvSperre</a:t>
            </a:r>
            <a:endParaRPr lang="nb-NO" dirty="0"/>
          </a:p>
        </p:txBody>
      </p:sp>
      <p:cxnSp>
        <p:nvCxnSpPr>
          <p:cNvPr id="36" name="Rett linje 35"/>
          <p:cNvCxnSpPr/>
          <p:nvPr/>
        </p:nvCxnSpPr>
        <p:spPr>
          <a:xfrm>
            <a:off x="7457148" y="1788160"/>
            <a:ext cx="739818" cy="55728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5991818" y="1418828"/>
            <a:ext cx="164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innsjølinjeFiktiv</a:t>
            </a:r>
            <a:endParaRPr lang="nb-NO" dirty="0"/>
          </a:p>
        </p:txBody>
      </p:sp>
      <p:cxnSp>
        <p:nvCxnSpPr>
          <p:cNvPr id="41" name="Rett linje 40"/>
          <p:cNvCxnSpPr>
            <a:stCxn id="44" idx="1"/>
          </p:cNvCxnSpPr>
          <p:nvPr/>
        </p:nvCxnSpPr>
        <p:spPr>
          <a:xfrm flipH="1">
            <a:off x="6164038" y="3950735"/>
            <a:ext cx="644770" cy="14890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Sylinder 43"/>
          <p:cNvSpPr txBox="1"/>
          <p:nvPr/>
        </p:nvSpPr>
        <p:spPr>
          <a:xfrm>
            <a:off x="6808808" y="3766069"/>
            <a:ext cx="1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elveElvSperre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>
            <a:off x="5134846" y="3950735"/>
            <a:ext cx="209179" cy="67441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Sylinder 48"/>
          <p:cNvSpPr txBox="1"/>
          <p:nvPr/>
        </p:nvSpPr>
        <p:spPr>
          <a:xfrm>
            <a:off x="3759725" y="3657131"/>
            <a:ext cx="14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havElvSperre</a:t>
            </a:r>
            <a:endParaRPr lang="nb-NO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172581" y="5641217"/>
            <a:ext cx="141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havlinjeFiktiv</a:t>
            </a:r>
            <a:endParaRPr lang="nb-NO" dirty="0"/>
          </a:p>
        </p:txBody>
      </p:sp>
      <p:cxnSp>
        <p:nvCxnSpPr>
          <p:cNvPr id="51" name="Rett linje 50"/>
          <p:cNvCxnSpPr/>
          <p:nvPr/>
        </p:nvCxnSpPr>
        <p:spPr>
          <a:xfrm flipH="1" flipV="1">
            <a:off x="4800108" y="5264263"/>
            <a:ext cx="1343608" cy="486475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H="1" flipV="1">
            <a:off x="7386320" y="5074652"/>
            <a:ext cx="860830" cy="33111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 flipV="1">
            <a:off x="8247150" y="4846138"/>
            <a:ext cx="116164" cy="394069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Sylinder 29"/>
          <p:cNvSpPr txBox="1"/>
          <p:nvPr/>
        </p:nvSpPr>
        <p:spPr>
          <a:xfrm>
            <a:off x="8247150" y="5221096"/>
            <a:ext cx="146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elvelinjeFiktiv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360829" y="1433146"/>
            <a:ext cx="2913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v</a:t>
            </a:r>
            <a:r>
              <a:rPr lang="nb-NO" dirty="0" smtClean="0"/>
              <a:t>annSperretype, alternativ 1:</a:t>
            </a:r>
          </a:p>
          <a:p>
            <a:r>
              <a:rPr lang="nb-NO" dirty="0" smtClean="0"/>
              <a:t>Spesifikke fiktive delelinjer</a:t>
            </a:r>
            <a:br>
              <a:rPr lang="nb-NO" dirty="0" smtClean="0"/>
            </a:br>
            <a:r>
              <a:rPr lang="nb-NO" dirty="0" smtClean="0"/>
              <a:t>for innsjødele, elvedele og</a:t>
            </a:r>
            <a:br>
              <a:rPr lang="nb-NO" dirty="0" smtClean="0"/>
            </a:br>
            <a:r>
              <a:rPr lang="nb-NO" dirty="0" smtClean="0"/>
              <a:t>havdele</a:t>
            </a:r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8799390" y="3896267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/>
              <a:t>Kodeverdier for egenskap</a:t>
            </a:r>
            <a:br>
              <a:rPr lang="nb-NO" b="1" dirty="0" smtClean="0"/>
            </a:br>
            <a:r>
              <a:rPr lang="nb-NO" b="1" dirty="0" smtClean="0"/>
              <a:t>vannSperretype</a:t>
            </a:r>
            <a:endParaRPr lang="nb-NO" b="1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8770232" y="3595333"/>
            <a:ext cx="185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rgbClr val="FF0000"/>
                </a:solidFill>
              </a:rPr>
              <a:t>VannFiktivGrense</a:t>
            </a:r>
            <a:endParaRPr lang="nb-N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904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/>
          <a:lstStyle/>
          <a:p>
            <a:r>
              <a:rPr lang="nb-NO" dirty="0" smtClean="0"/>
              <a:t>VannFiktivGrense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08" y="1172660"/>
            <a:ext cx="7112843" cy="4913411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7081084" y="236259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Innsjø</a:t>
            </a:r>
            <a:endParaRPr lang="nb-NO" dirty="0">
              <a:solidFill>
                <a:schemeClr val="accent5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3837215" y="5568043"/>
            <a:ext cx="96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Havflate</a:t>
            </a:r>
            <a:endParaRPr lang="nb-NO" dirty="0">
              <a:solidFill>
                <a:schemeClr val="accent5"/>
              </a:solidFill>
            </a:endParaRPr>
          </a:p>
        </p:txBody>
      </p:sp>
      <p:cxnSp>
        <p:nvCxnSpPr>
          <p:cNvPr id="7" name="Rett linje 6"/>
          <p:cNvCxnSpPr/>
          <p:nvPr/>
        </p:nvCxnSpPr>
        <p:spPr>
          <a:xfrm>
            <a:off x="6143716" y="3098437"/>
            <a:ext cx="302078" cy="23676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8250012" y="2010098"/>
            <a:ext cx="226604" cy="144365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5169123" y="4602480"/>
            <a:ext cx="382638" cy="243658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5965630" y="4094480"/>
            <a:ext cx="140530" cy="249906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>
            <a:off x="7386320" y="4801586"/>
            <a:ext cx="141659" cy="18697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>
            <a:off x="8143920" y="4703717"/>
            <a:ext cx="106092" cy="284843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>
            <a:off x="4475461" y="4442451"/>
            <a:ext cx="519314" cy="164362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 27"/>
          <p:cNvSpPr/>
          <p:nvPr/>
        </p:nvSpPr>
        <p:spPr>
          <a:xfrm>
            <a:off x="444888" y="6178893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VannFiktivGrense, egenskap VannSperretype må brukes i tillegg.</a:t>
            </a:r>
          </a:p>
          <a:p>
            <a:pPr lvl="0"/>
            <a:r>
              <a:rPr lang="nb-NO" dirty="0" smtClean="0">
                <a:solidFill>
                  <a:prstClr val="black"/>
                </a:solidFill>
              </a:rPr>
              <a:t>Eksemplet viser forekomster av VannFiktivGrense med kodeverdi for VannSperretype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34" name="Rett linje 33"/>
          <p:cNvCxnSpPr/>
          <p:nvPr/>
        </p:nvCxnSpPr>
        <p:spPr>
          <a:xfrm>
            <a:off x="5360442" y="3098437"/>
            <a:ext cx="688656" cy="2032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Sylinder 34"/>
          <p:cNvSpPr txBox="1"/>
          <p:nvPr/>
        </p:nvSpPr>
        <p:spPr>
          <a:xfrm>
            <a:off x="3797116" y="2881903"/>
            <a:ext cx="16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innsjøElvSperre</a:t>
            </a:r>
            <a:endParaRPr lang="nb-NO" dirty="0"/>
          </a:p>
        </p:txBody>
      </p:sp>
      <p:cxnSp>
        <p:nvCxnSpPr>
          <p:cNvPr id="36" name="Rett linje 35"/>
          <p:cNvCxnSpPr/>
          <p:nvPr/>
        </p:nvCxnSpPr>
        <p:spPr>
          <a:xfrm>
            <a:off x="7457148" y="1788160"/>
            <a:ext cx="739818" cy="55728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5991818" y="1418828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vanndeleFiktiv</a:t>
            </a:r>
            <a:endParaRPr lang="nb-NO" dirty="0"/>
          </a:p>
        </p:txBody>
      </p:sp>
      <p:cxnSp>
        <p:nvCxnSpPr>
          <p:cNvPr id="41" name="Rett linje 40"/>
          <p:cNvCxnSpPr>
            <a:stCxn id="44" idx="1"/>
          </p:cNvCxnSpPr>
          <p:nvPr/>
        </p:nvCxnSpPr>
        <p:spPr>
          <a:xfrm flipH="1">
            <a:off x="6164038" y="3950735"/>
            <a:ext cx="644770" cy="14890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Sylinder 43"/>
          <p:cNvSpPr txBox="1"/>
          <p:nvPr/>
        </p:nvSpPr>
        <p:spPr>
          <a:xfrm>
            <a:off x="6808808" y="3766069"/>
            <a:ext cx="143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elveElvsperre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>
            <a:off x="5134846" y="3950735"/>
            <a:ext cx="209179" cy="67441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Sylinder 48"/>
          <p:cNvSpPr txBox="1"/>
          <p:nvPr/>
        </p:nvSpPr>
        <p:spPr>
          <a:xfrm>
            <a:off x="3759725" y="3657131"/>
            <a:ext cx="14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havElvSperre</a:t>
            </a:r>
            <a:endParaRPr lang="nb-NO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486423" y="5470079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vanndeleFiktiv</a:t>
            </a:r>
            <a:endParaRPr lang="nb-NO" dirty="0"/>
          </a:p>
        </p:txBody>
      </p:sp>
      <p:cxnSp>
        <p:nvCxnSpPr>
          <p:cNvPr id="51" name="Rett linje 50"/>
          <p:cNvCxnSpPr/>
          <p:nvPr/>
        </p:nvCxnSpPr>
        <p:spPr>
          <a:xfrm flipH="1" flipV="1">
            <a:off x="4800108" y="5264262"/>
            <a:ext cx="1666006" cy="376955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7081084" y="5074651"/>
            <a:ext cx="305236" cy="378089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V="1">
            <a:off x="7499676" y="4988561"/>
            <a:ext cx="641166" cy="481518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360829" y="1433146"/>
            <a:ext cx="2913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v</a:t>
            </a:r>
            <a:r>
              <a:rPr lang="nb-NO" dirty="0" smtClean="0"/>
              <a:t>annSperretype, alternativ 2:</a:t>
            </a:r>
          </a:p>
          <a:p>
            <a:r>
              <a:rPr lang="nb-NO" dirty="0" smtClean="0"/>
              <a:t>Fiktive delelinjer</a:t>
            </a:r>
            <a:br>
              <a:rPr lang="nb-NO" dirty="0" smtClean="0"/>
            </a:br>
            <a:r>
              <a:rPr lang="nb-NO" dirty="0" smtClean="0"/>
              <a:t>samlet i en kodeverdi</a:t>
            </a:r>
            <a:br>
              <a:rPr lang="nb-NO" dirty="0" smtClean="0"/>
            </a:br>
            <a:r>
              <a:rPr lang="nb-NO" dirty="0" smtClean="0"/>
              <a:t>med navn vanndeleFiktiv</a:t>
            </a:r>
            <a:endParaRPr lang="nb-NO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8799390" y="3896267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/>
              <a:t>Kodeverdier for egenskap</a:t>
            </a:r>
            <a:br>
              <a:rPr lang="nb-NO" b="1" dirty="0" smtClean="0"/>
            </a:br>
            <a:r>
              <a:rPr lang="nb-NO" b="1" dirty="0" smtClean="0"/>
              <a:t>vannSperretype</a:t>
            </a:r>
            <a:endParaRPr lang="nb-NO" b="1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8770232" y="3595333"/>
            <a:ext cx="185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rgbClr val="FF0000"/>
                </a:solidFill>
              </a:rPr>
              <a:t>VannFiktivGrense</a:t>
            </a:r>
            <a:endParaRPr lang="nb-N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877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KonnekteringVann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45" y="1473200"/>
            <a:ext cx="4608195" cy="4122639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40" y="1427701"/>
            <a:ext cx="4663651" cy="4168138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8168640" y="2987040"/>
            <a:ext cx="2865120" cy="164592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ktangel 9"/>
          <p:cNvSpPr/>
          <p:nvPr/>
        </p:nvSpPr>
        <p:spPr>
          <a:xfrm>
            <a:off x="546488" y="5968861"/>
            <a:ext cx="83368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KonnekteringVann</a:t>
            </a:r>
          </a:p>
          <a:p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  <a:p>
            <a:pPr lvl="0"/>
            <a:endParaRPr lang="nb-NO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64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827" y="1366974"/>
            <a:ext cx="3840626" cy="467858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66973"/>
          </a:xfrm>
        </p:spPr>
        <p:txBody>
          <a:bodyPr/>
          <a:lstStyle/>
          <a:p>
            <a:r>
              <a:rPr lang="nb-NO" dirty="0" smtClean="0"/>
              <a:t>KonnekteringVann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>
            <a:off x="8049333" y="1690688"/>
            <a:ext cx="515547" cy="354171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450" y="1369657"/>
            <a:ext cx="3843030" cy="4675897"/>
          </a:xfrm>
          <a:prstGeom prst="rect">
            <a:avLst/>
          </a:prstGeom>
        </p:spPr>
      </p:pic>
      <p:sp>
        <p:nvSpPr>
          <p:cNvPr id="17" name="Rektangel 16"/>
          <p:cNvSpPr/>
          <p:nvPr/>
        </p:nvSpPr>
        <p:spPr>
          <a:xfrm>
            <a:off x="544552" y="6046102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KonnekteringVann</a:t>
            </a:r>
          </a:p>
          <a:p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0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Fotogrammetrisk registreringsinstruks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Figurer som kommer i tillegg til bilde som illustrerer den enkelte objekttype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75493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Kystkontur</a:t>
            </a:r>
            <a:endParaRPr lang="nb-NO" dirty="0"/>
          </a:p>
        </p:txBody>
      </p:sp>
      <p:pic>
        <p:nvPicPr>
          <p:cNvPr id="9" name="Bild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9247"/>
            <a:ext cx="3878679" cy="3098284"/>
          </a:xfrm>
          <a:prstGeom prst="rect">
            <a:avLst/>
          </a:prstGeom>
        </p:spPr>
      </p:pic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359" y="2326164"/>
            <a:ext cx="4466032" cy="3081367"/>
          </a:xfrm>
          <a:prstGeom prst="rect">
            <a:avLst/>
          </a:prstGeom>
        </p:spPr>
      </p:pic>
      <p:sp>
        <p:nvSpPr>
          <p:cNvPr id="3" name="Rektangel 2"/>
          <p:cNvSpPr/>
          <p:nvPr/>
        </p:nvSpPr>
        <p:spPr>
          <a:xfrm>
            <a:off x="4397829" y="3389086"/>
            <a:ext cx="1066800" cy="217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03005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Kystkontur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67" y="2394165"/>
            <a:ext cx="3800475" cy="270510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811" y="2234177"/>
            <a:ext cx="4143375" cy="3257550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4743880" y="3726352"/>
            <a:ext cx="1017528" cy="233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7190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76" y="2239506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/ </a:t>
            </a:r>
            <a:r>
              <a:rPr lang="nb-NO" dirty="0"/>
              <a:t>E</a:t>
            </a:r>
            <a:r>
              <a:rPr lang="nb-NO" dirty="0" smtClean="0"/>
              <a:t>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623274" y="2821708"/>
            <a:ext cx="21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309247" y="3812583"/>
            <a:ext cx="2409987" cy="77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04702" y="372677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 flipH="1">
            <a:off x="3514239" y="3204111"/>
            <a:ext cx="2" cy="3738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2442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09" y="2165087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/ ElvBekk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828771" y="3971919"/>
            <a:ext cx="1769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Lav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583800" y="4246330"/>
            <a:ext cx="1039977" cy="110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674874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42802" y="4136353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3514241" y="3204111"/>
            <a:ext cx="28573" cy="873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>
            <a:stCxn id="15" idx="4"/>
          </p:cNvCxnSpPr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9078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KystkonturTekniskeAnlegg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970" y="1445759"/>
            <a:ext cx="6457156" cy="435020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697523" y="6146158"/>
            <a:ext cx="776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KystkonturTekniskeAnlegg - kystreferanse MHV, kystkonstruksjonstype 6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sp>
        <p:nvSpPr>
          <p:cNvPr id="9" name="TekstSylinder 8"/>
          <p:cNvSpPr txBox="1"/>
          <p:nvPr/>
        </p:nvSpPr>
        <p:spPr>
          <a:xfrm>
            <a:off x="7147548" y="5232955"/>
            <a:ext cx="2884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FF0000"/>
                </a:solidFill>
              </a:rPr>
              <a:t>KystkonturTekniskeAnlegg</a:t>
            </a:r>
            <a:endParaRPr lang="nb-NO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873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74" y="1773862"/>
            <a:ext cx="6433091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KanalGrøft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429180" y="3832916"/>
            <a:ext cx="21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>
            <a:endCxn id="14" idx="2"/>
          </p:cNvCxnSpPr>
          <p:nvPr/>
        </p:nvCxnSpPr>
        <p:spPr>
          <a:xfrm>
            <a:off x="3181984" y="3788947"/>
            <a:ext cx="1989884" cy="258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5171868" y="370144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962909" y="36936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34220" y="3699890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38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08760" y="2139397"/>
            <a:ext cx="463108" cy="1467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81986" y="2150334"/>
            <a:ext cx="474326" cy="1456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67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 flipH="1">
            <a:off x="4155039" y="3175311"/>
            <a:ext cx="2" cy="3738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072448" y="3873867"/>
            <a:ext cx="8584" cy="19393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75724" y="3849133"/>
            <a:ext cx="46771" cy="1976494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072446" y="5833952"/>
            <a:ext cx="2253676" cy="714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>
            <a:stCxn id="15" idx="4"/>
          </p:cNvCxnSpPr>
          <p:nvPr/>
        </p:nvCxnSpPr>
        <p:spPr>
          <a:xfrm>
            <a:off x="3072447" y="3873867"/>
            <a:ext cx="610477" cy="1602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>
            <a:endCxn id="14" idx="4"/>
          </p:cNvCxnSpPr>
          <p:nvPr/>
        </p:nvCxnSpPr>
        <p:spPr>
          <a:xfrm flipV="1">
            <a:off x="4630126" y="3881616"/>
            <a:ext cx="651280" cy="16203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469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KanalGrøft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9868" y="3878558"/>
            <a:ext cx="21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Lav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>
            <a:off x="3567428" y="5061600"/>
            <a:ext cx="1218993" cy="72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89468" y="496144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445309" y="49536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55820" y="4952690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78753" y="2158074"/>
            <a:ext cx="7668" cy="2709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531428" y="2179598"/>
            <a:ext cx="20624" cy="26876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31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4133441" y="3175311"/>
            <a:ext cx="20959" cy="1691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>
            <a:stCxn id="15" idx="0"/>
          </p:cNvCxnSpPr>
          <p:nvPr/>
        </p:nvCxnSpPr>
        <p:spPr>
          <a:xfrm>
            <a:off x="3554847" y="4953699"/>
            <a:ext cx="1385" cy="859561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>
            <a:stCxn id="14" idx="0"/>
          </p:cNvCxnSpPr>
          <p:nvPr/>
        </p:nvCxnSpPr>
        <p:spPr>
          <a:xfrm flipH="1">
            <a:off x="4796895" y="4961448"/>
            <a:ext cx="2111" cy="864179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567428" y="5813260"/>
            <a:ext cx="1211325" cy="11496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11755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872967" y="1834908"/>
            <a:ext cx="27488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UTGÅR:</a:t>
            </a:r>
            <a:br>
              <a:rPr lang="nb-NO" dirty="0" smtClean="0">
                <a:solidFill>
                  <a:srgbClr val="FF0000"/>
                </a:solidFill>
              </a:rPr>
            </a:br>
            <a:r>
              <a:rPr lang="nb-NO" dirty="0" smtClean="0">
                <a:solidFill>
                  <a:srgbClr val="FF0000"/>
                </a:solidFill>
              </a:rPr>
              <a:t>Feil markering av Kanalkant</a:t>
            </a:r>
            <a:br>
              <a:rPr lang="nb-NO" dirty="0" smtClean="0">
                <a:solidFill>
                  <a:srgbClr val="FF0000"/>
                </a:solidFill>
              </a:rPr>
            </a:br>
            <a:r>
              <a:rPr lang="nb-NO" dirty="0" smtClean="0">
                <a:solidFill>
                  <a:srgbClr val="FF0000"/>
                </a:solidFill>
              </a:rPr>
              <a:t>og vannBredde!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07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KanalGrøft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318138" y="4419787"/>
            <a:ext cx="21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Lav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>
            <a:off x="3567428" y="5061600"/>
            <a:ext cx="1218993" cy="72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5150215" y="3635916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55820" y="4952690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31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4133441" y="3175311"/>
            <a:ext cx="20959" cy="1691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40107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8293826" y="2528980"/>
            <a:ext cx="2082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Korrigert figur til</a:t>
            </a:r>
            <a:br>
              <a:rPr lang="nb-NO" dirty="0" smtClean="0">
                <a:solidFill>
                  <a:srgbClr val="FF0000"/>
                </a:solidFill>
              </a:rPr>
            </a:br>
            <a:r>
              <a:rPr lang="nb-NO" dirty="0" smtClean="0">
                <a:solidFill>
                  <a:srgbClr val="FF0000"/>
                </a:solidFill>
              </a:rPr>
              <a:t>registreringsinstruks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405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509712"/>
            <a:ext cx="7400925" cy="5114925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5172076" y="1743075"/>
            <a:ext cx="421957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dirty="0" smtClean="0"/>
              <a:t>Elvekant skal registreres der hvor høy vannstand normalt går, ikke i vannspeilet.</a:t>
            </a:r>
            <a:br>
              <a:rPr lang="nb-NO" dirty="0" smtClean="0"/>
            </a:br>
            <a:r>
              <a:rPr lang="nb-NO" dirty="0" smtClean="0"/>
              <a:t>KVALITET brukes til å angi usikkerhet i  registreringen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40300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86" y="1889541"/>
            <a:ext cx="5119687" cy="443146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 – flate med medium U, dvs. lagt i rør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 flipV="1">
            <a:off x="2950369" y="3771900"/>
            <a:ext cx="1431131" cy="682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947186" y="4105275"/>
            <a:ext cx="1615289" cy="205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1409700" y="3943349"/>
            <a:ext cx="152400" cy="16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/>
          <p:cNvSpPr/>
          <p:nvPr/>
        </p:nvSpPr>
        <p:spPr>
          <a:xfrm>
            <a:off x="5657850" y="3775313"/>
            <a:ext cx="152400" cy="16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7" name="Rett linje 36"/>
          <p:cNvCxnSpPr/>
          <p:nvPr/>
        </p:nvCxnSpPr>
        <p:spPr>
          <a:xfrm>
            <a:off x="4391025" y="3752850"/>
            <a:ext cx="180975" cy="35242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2914650" y="3838575"/>
            <a:ext cx="9525" cy="42862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794523" y="3861036"/>
            <a:ext cx="152400" cy="1646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1" name="TekstSylinder 40"/>
          <p:cNvSpPr txBox="1"/>
          <p:nvPr/>
        </p:nvSpPr>
        <p:spPr>
          <a:xfrm>
            <a:off x="3216413" y="1800994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 flipH="1">
            <a:off x="1403749" y="2078173"/>
            <a:ext cx="1760560" cy="1632156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 flipH="1">
            <a:off x="1784041" y="2085975"/>
            <a:ext cx="1523863" cy="2290960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Sylinder 52"/>
          <p:cNvSpPr txBox="1"/>
          <p:nvPr/>
        </p:nvSpPr>
        <p:spPr>
          <a:xfrm>
            <a:off x="2521742" y="4771617"/>
            <a:ext cx="123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</a:p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54" name="Rett linje 53"/>
          <p:cNvCxnSpPr/>
          <p:nvPr/>
        </p:nvCxnSpPr>
        <p:spPr>
          <a:xfrm flipV="1">
            <a:off x="3104319" y="3821142"/>
            <a:ext cx="255689" cy="977181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>
            <a:stCxn id="53" idx="0"/>
          </p:cNvCxnSpPr>
          <p:nvPr/>
        </p:nvCxnSpPr>
        <p:spPr>
          <a:xfrm flipV="1">
            <a:off x="3141463" y="4251688"/>
            <a:ext cx="223890" cy="519929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kstSylinder 60"/>
          <p:cNvSpPr txBox="1"/>
          <p:nvPr/>
        </p:nvSpPr>
        <p:spPr>
          <a:xfrm>
            <a:off x="3043997" y="2615170"/>
            <a:ext cx="1818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VannFiktivGrense</a:t>
            </a:r>
          </a:p>
          <a:p>
            <a:r>
              <a:rPr lang="nb-NO" dirty="0" smtClean="0"/>
              <a:t>elvelinjeFiktiv</a:t>
            </a:r>
            <a:endParaRPr lang="nb-NO" dirty="0"/>
          </a:p>
        </p:txBody>
      </p:sp>
      <p:cxnSp>
        <p:nvCxnSpPr>
          <p:cNvPr id="72" name="Rett pilkobling 71"/>
          <p:cNvCxnSpPr/>
          <p:nvPr/>
        </p:nvCxnSpPr>
        <p:spPr>
          <a:xfrm>
            <a:off x="3847586" y="3196028"/>
            <a:ext cx="520731" cy="721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pilkobling 73"/>
          <p:cNvCxnSpPr/>
          <p:nvPr/>
        </p:nvCxnSpPr>
        <p:spPr>
          <a:xfrm flipH="1">
            <a:off x="2984979" y="3166503"/>
            <a:ext cx="718748" cy="827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linje 78"/>
          <p:cNvCxnSpPr/>
          <p:nvPr/>
        </p:nvCxnSpPr>
        <p:spPr>
          <a:xfrm flipH="1" flipV="1">
            <a:off x="3929089" y="4039699"/>
            <a:ext cx="402417" cy="556924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kstSylinder 83"/>
          <p:cNvSpPr txBox="1"/>
          <p:nvPr/>
        </p:nvSpPr>
        <p:spPr>
          <a:xfrm>
            <a:off x="4107951" y="4595080"/>
            <a:ext cx="25610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</a:t>
            </a:r>
            <a:br>
              <a:rPr lang="nb-NO" dirty="0" smtClean="0"/>
            </a:br>
            <a:r>
              <a:rPr lang="nb-NO" dirty="0" smtClean="0"/>
              <a:t>MEDIUM U</a:t>
            </a:r>
            <a:br>
              <a:rPr lang="nb-NO" dirty="0" smtClean="0"/>
            </a:br>
            <a:r>
              <a:rPr lang="nb-NO" dirty="0" smtClean="0"/>
              <a:t>(rep. punkt for elveflate</a:t>
            </a:r>
            <a:br>
              <a:rPr lang="nb-NO" dirty="0" smtClean="0"/>
            </a:br>
            <a:r>
              <a:rPr lang="nb-NO" dirty="0" smtClean="0"/>
              <a:t>som ligger under bakken)</a:t>
            </a:r>
            <a:endParaRPr lang="nb-NO" dirty="0"/>
          </a:p>
        </p:txBody>
      </p:sp>
      <p:cxnSp>
        <p:nvCxnSpPr>
          <p:cNvPr id="93" name="Rett pilkobling 92"/>
          <p:cNvCxnSpPr/>
          <p:nvPr/>
        </p:nvCxnSpPr>
        <p:spPr>
          <a:xfrm>
            <a:off x="5623575" y="2894251"/>
            <a:ext cx="89968" cy="8572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kstSylinder 95"/>
          <p:cNvSpPr txBox="1"/>
          <p:nvPr/>
        </p:nvSpPr>
        <p:spPr>
          <a:xfrm>
            <a:off x="5065036" y="1985660"/>
            <a:ext cx="1249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</a:t>
            </a:r>
            <a:br>
              <a:rPr lang="nb-NO" dirty="0" smtClean="0"/>
            </a:br>
            <a:r>
              <a:rPr lang="nb-NO" dirty="0" smtClean="0"/>
              <a:t>(</a:t>
            </a:r>
            <a:r>
              <a:rPr lang="nb-NO" dirty="0" err="1" smtClean="0"/>
              <a:t>rep.pkt</a:t>
            </a:r>
            <a:r>
              <a:rPr lang="nb-NO" dirty="0" smtClean="0"/>
              <a:t> for</a:t>
            </a:r>
            <a:br>
              <a:rPr lang="nb-NO" dirty="0" smtClean="0"/>
            </a:br>
            <a:r>
              <a:rPr lang="nb-NO" dirty="0" smtClean="0"/>
              <a:t> elveflaten)</a:t>
            </a:r>
            <a:endParaRPr lang="nb-NO" dirty="0"/>
          </a:p>
        </p:txBody>
      </p:sp>
      <p:pic>
        <p:nvPicPr>
          <p:cNvPr id="98" name="Bilde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618" y="1637920"/>
            <a:ext cx="4798586" cy="4366443"/>
          </a:xfrm>
          <a:prstGeom prst="rect">
            <a:avLst/>
          </a:prstGeom>
        </p:spPr>
      </p:pic>
      <p:cxnSp>
        <p:nvCxnSpPr>
          <p:cNvPr id="101" name="Rett linje 100"/>
          <p:cNvCxnSpPr/>
          <p:nvPr/>
        </p:nvCxnSpPr>
        <p:spPr>
          <a:xfrm flipV="1">
            <a:off x="8810625" y="3710329"/>
            <a:ext cx="1057275" cy="4114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 flipV="1">
            <a:off x="8810625" y="3939938"/>
            <a:ext cx="1200150" cy="10913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kstSylinder 111"/>
          <p:cNvSpPr txBox="1"/>
          <p:nvPr/>
        </p:nvSpPr>
        <p:spPr>
          <a:xfrm>
            <a:off x="7766024" y="4900550"/>
            <a:ext cx="3600729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Elv lagt i rør. Elvekant (rød strek) og</a:t>
            </a:r>
            <a:br>
              <a:rPr lang="nb-NO" dirty="0" smtClean="0"/>
            </a:br>
            <a:r>
              <a:rPr lang="nb-NO" dirty="0" smtClean="0"/>
              <a:t>representasjonspunktet kodes med</a:t>
            </a:r>
            <a:br>
              <a:rPr lang="nb-NO" dirty="0" smtClean="0"/>
            </a:br>
            <a:r>
              <a:rPr lang="nb-NO" dirty="0" smtClean="0"/>
              <a:t>MEDIUM U</a:t>
            </a:r>
            <a:endParaRPr lang="nb-NO" dirty="0"/>
          </a:p>
        </p:txBody>
      </p:sp>
      <p:sp>
        <p:nvSpPr>
          <p:cNvPr id="113" name="Ellipse 112"/>
          <p:cNvSpPr/>
          <p:nvPr/>
        </p:nvSpPr>
        <p:spPr>
          <a:xfrm>
            <a:off x="9442848" y="3784836"/>
            <a:ext cx="152400" cy="1646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6498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 </a:t>
            </a:r>
            <a:br>
              <a:rPr lang="nb-NO" dirty="0" smtClean="0"/>
            </a:br>
            <a:r>
              <a:rPr lang="nb-NO" dirty="0" smtClean="0"/>
              <a:t>VannFiktivGrense - havElvSperre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914" y="1730321"/>
            <a:ext cx="5029200" cy="4838700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>
            <a:off x="6641022" y="1730321"/>
            <a:ext cx="4254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plassering av </a:t>
            </a:r>
            <a:r>
              <a:rPr lang="nb-NO" dirty="0" smtClean="0"/>
              <a:t>HavElvSperre.</a:t>
            </a:r>
            <a:br>
              <a:rPr lang="nb-NO" dirty="0" smtClean="0"/>
            </a:br>
            <a:r>
              <a:rPr lang="nb-NO" dirty="0" smtClean="0"/>
              <a:t>Nord </a:t>
            </a:r>
            <a:r>
              <a:rPr lang="nb-NO" dirty="0"/>
              <a:t>for den rosa strekene skal det registreres kystkontur. </a:t>
            </a:r>
            <a:r>
              <a:rPr lang="nb-NO" dirty="0" smtClean="0"/>
              <a:t/>
            </a:r>
            <a:br>
              <a:rPr lang="nb-NO" dirty="0" smtClean="0"/>
            </a:br>
            <a:r>
              <a:rPr lang="nb-NO" dirty="0"/>
              <a:t>Sør for streken skal det registreres </a:t>
            </a:r>
            <a:r>
              <a:rPr lang="nb-NO" dirty="0" smtClean="0"/>
              <a:t>Elvekant og Elv.</a:t>
            </a:r>
            <a:endParaRPr lang="nb-NO" dirty="0"/>
          </a:p>
          <a:p>
            <a:r>
              <a:rPr lang="nb-NO" dirty="0" smtClean="0"/>
              <a:t>Høyden </a:t>
            </a:r>
            <a:r>
              <a:rPr lang="nb-NO" dirty="0"/>
              <a:t>på </a:t>
            </a:r>
            <a:r>
              <a:rPr lang="nb-NO" dirty="0" smtClean="0"/>
              <a:t>Elvekant </a:t>
            </a:r>
            <a:r>
              <a:rPr lang="nb-NO" dirty="0"/>
              <a:t>er lik midlere høyvann (MHV). 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45157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950" y="1493582"/>
            <a:ext cx="4133850" cy="4988179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VannFiktivGrense - innsjøElvSperre</a:t>
            </a:r>
            <a:endParaRPr lang="nb-NO" dirty="0"/>
          </a:p>
        </p:txBody>
      </p:sp>
      <p:cxnSp>
        <p:nvCxnSpPr>
          <p:cNvPr id="5" name="Rett linje 4"/>
          <p:cNvCxnSpPr/>
          <p:nvPr/>
        </p:nvCxnSpPr>
        <p:spPr>
          <a:xfrm flipH="1" flipV="1">
            <a:off x="3520800" y="2707200"/>
            <a:ext cx="213000" cy="83627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38" y="1493581"/>
            <a:ext cx="4097634" cy="4988180"/>
          </a:xfrm>
          <a:prstGeom prst="rect">
            <a:avLst/>
          </a:prstGeom>
        </p:spPr>
      </p:pic>
      <p:cxnSp>
        <p:nvCxnSpPr>
          <p:cNvPr id="39" name="Rett linje 38"/>
          <p:cNvCxnSpPr/>
          <p:nvPr/>
        </p:nvCxnSpPr>
        <p:spPr>
          <a:xfrm flipH="1" flipV="1">
            <a:off x="7134225" y="2676527"/>
            <a:ext cx="209863" cy="66673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2526750" y="5095875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 smtClean="0">
                <a:solidFill>
                  <a:srgbClr val="0070C0"/>
                </a:solidFill>
              </a:rPr>
              <a:t>Innsjø</a:t>
            </a:r>
            <a:endParaRPr lang="nb-NO" sz="2400" dirty="0">
              <a:solidFill>
                <a:srgbClr val="0070C0"/>
              </a:solidFill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3320136" y="1551425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Elv</a:t>
            </a:r>
            <a:endParaRPr lang="nb-NO" sz="2000" dirty="0">
              <a:solidFill>
                <a:srgbClr val="0070C0"/>
              </a:solidFill>
            </a:endParaRPr>
          </a:p>
        </p:txBody>
      </p:sp>
      <p:cxnSp>
        <p:nvCxnSpPr>
          <p:cNvPr id="16" name="Rett pilkobling 15"/>
          <p:cNvCxnSpPr/>
          <p:nvPr/>
        </p:nvCxnSpPr>
        <p:spPr>
          <a:xfrm>
            <a:off x="2661844" y="2475646"/>
            <a:ext cx="794160" cy="2199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>
            <a:off x="1617366" y="1874555"/>
            <a:ext cx="1818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VannFiktivGrense</a:t>
            </a:r>
            <a:br>
              <a:rPr lang="nb-NO" dirty="0" smtClean="0"/>
            </a:br>
            <a:r>
              <a:rPr lang="nb-NO" dirty="0" smtClean="0"/>
              <a:t>innsjøElvSperre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19025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d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423" y="1993263"/>
            <a:ext cx="4046919" cy="380993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VannFiktivGrense - elveElvSperre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062" y="1993263"/>
            <a:ext cx="3991153" cy="38099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2440800" y="4363200"/>
            <a:ext cx="230400" cy="237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848400" y="4384800"/>
            <a:ext cx="230400" cy="237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>
            <a:off x="3028566" y="5013755"/>
            <a:ext cx="1818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VannFiktivGrense</a:t>
            </a:r>
            <a:br>
              <a:rPr lang="nb-NO" dirty="0" smtClean="0"/>
            </a:br>
            <a:r>
              <a:rPr lang="nb-NO" dirty="0" smtClean="0"/>
              <a:t>elveElvSperre</a:t>
            </a:r>
            <a:endParaRPr lang="nb-NO" dirty="0"/>
          </a:p>
        </p:txBody>
      </p:sp>
      <p:cxnSp>
        <p:nvCxnSpPr>
          <p:cNvPr id="12" name="Rett pilkobling 11"/>
          <p:cNvCxnSpPr/>
          <p:nvPr/>
        </p:nvCxnSpPr>
        <p:spPr>
          <a:xfrm flipH="1" flipV="1">
            <a:off x="2700000" y="4636801"/>
            <a:ext cx="460800" cy="4862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2988923" y="2955090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Elv</a:t>
            </a:r>
            <a:endParaRPr lang="nb-NO" sz="2000" dirty="0">
              <a:solidFill>
                <a:srgbClr val="0070C0"/>
              </a:solidFill>
            </a:endParaRPr>
          </a:p>
        </p:txBody>
      </p:sp>
      <p:cxnSp>
        <p:nvCxnSpPr>
          <p:cNvPr id="16" name="Rett pilkobling 15"/>
          <p:cNvCxnSpPr/>
          <p:nvPr/>
        </p:nvCxnSpPr>
        <p:spPr>
          <a:xfrm flipH="1">
            <a:off x="2469601" y="3369207"/>
            <a:ext cx="519322" cy="4874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pilkobling 18"/>
          <p:cNvCxnSpPr/>
          <p:nvPr/>
        </p:nvCxnSpPr>
        <p:spPr>
          <a:xfrm>
            <a:off x="3342131" y="3355200"/>
            <a:ext cx="315469" cy="5014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8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Skjær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79" y="1081716"/>
            <a:ext cx="6587286" cy="5074602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4409440" y="3952240"/>
            <a:ext cx="1371600" cy="120904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TekstSylinder 4"/>
          <p:cNvSpPr txBox="1"/>
          <p:nvPr/>
        </p:nvSpPr>
        <p:spPr>
          <a:xfrm>
            <a:off x="697523" y="6146158"/>
            <a:ext cx="4099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Skjær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 flipH="1" flipV="1">
            <a:off x="9428480" y="2407279"/>
            <a:ext cx="487680" cy="469788"/>
          </a:xfrm>
          <a:prstGeom prst="line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>
            <a:off x="9238037" y="2877066"/>
            <a:ext cx="117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Kystkontur</a:t>
            </a:r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H="1">
            <a:off x="5170790" y="3393440"/>
            <a:ext cx="701690" cy="966651"/>
          </a:xfrm>
          <a:prstGeom prst="line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5866925" y="320037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Skjær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83558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Havflate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394" y="1411318"/>
            <a:ext cx="6335486" cy="4490339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574222" y="6126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Havflate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7731579" y="3951514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Havflate</a:t>
            </a:r>
            <a:endParaRPr lang="nb-NO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014" y="1316333"/>
            <a:ext cx="7265763" cy="4602615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574222" y="6126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Elvekant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</p:spTree>
    <p:extLst>
      <p:ext uri="{BB962C8B-B14F-4D97-AF65-F5344CB8AC3E}">
        <p14:creationId xmlns:p14="http://schemas.microsoft.com/office/powerpoint/2010/main" val="1658310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292" y="1027906"/>
            <a:ext cx="6996427" cy="4459322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333061" y="59757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</p:spTree>
    <p:extLst>
      <p:ext uri="{BB962C8B-B14F-4D97-AF65-F5344CB8AC3E}">
        <p14:creationId xmlns:p14="http://schemas.microsoft.com/office/powerpoint/2010/main" val="3481765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</a:t>
            </a:r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333060" y="5975703"/>
            <a:ext cx="7307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Elv, egenskap vannbr = 2.   I FKB-Vann 4.61 objtype ElvBekk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61" y="619760"/>
            <a:ext cx="7514446" cy="4623434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>
            <a:off x="7782560" y="5929536"/>
            <a:ext cx="397198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Er det naturlig å oppfatte dette som elv?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8646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333061" y="5975703"/>
            <a:ext cx="5204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74" y="1137920"/>
            <a:ext cx="7051333" cy="50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55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</TotalTime>
  <Words>727</Words>
  <Application>Microsoft Office PowerPoint</Application>
  <PresentationFormat>Widescreen</PresentationFormat>
  <Paragraphs>159</Paragraphs>
  <Slides>37</Slides>
  <Notes>2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Office-tema</vt:lpstr>
      <vt:lpstr>Skisser/bilder brukt i FKB-Vann produktspesifikasjon og registreringsinstruks</vt:lpstr>
      <vt:lpstr>Kystkontur</vt:lpstr>
      <vt:lpstr>KystkonturTekniskeAnlegg</vt:lpstr>
      <vt:lpstr>Skjær</vt:lpstr>
      <vt:lpstr>Havflate</vt:lpstr>
      <vt:lpstr>Elvekant</vt:lpstr>
      <vt:lpstr>Elv</vt:lpstr>
      <vt:lpstr>Elv</vt:lpstr>
      <vt:lpstr>Kanalkant</vt:lpstr>
      <vt:lpstr>Kanal</vt:lpstr>
      <vt:lpstr>Innsjøkant</vt:lpstr>
      <vt:lpstr>Innsjø</vt:lpstr>
      <vt:lpstr>Bekk, utgår – omnavnet til ElvBekk</vt:lpstr>
      <vt:lpstr>ElvBekk</vt:lpstr>
      <vt:lpstr>Grøft, utgår – omdøpt til KanalGrøft</vt:lpstr>
      <vt:lpstr>KanalGrøft</vt:lpstr>
      <vt:lpstr>VeggrøftÅpen</vt:lpstr>
      <vt:lpstr>SnøIsbreKant</vt:lpstr>
      <vt:lpstr>SnøIsbre</vt:lpstr>
      <vt:lpstr>FlomløpKant</vt:lpstr>
      <vt:lpstr>VannFiktivGrense</vt:lpstr>
      <vt:lpstr>VannFiktivGrense</vt:lpstr>
      <vt:lpstr>KonnekteringVann</vt:lpstr>
      <vt:lpstr>KonnekteringVann</vt:lpstr>
      <vt:lpstr>Fotogrammetrisk registreringsinstruks</vt:lpstr>
      <vt:lpstr>Registreringsinstruks: Kystkontur</vt:lpstr>
      <vt:lpstr>Registreringsinstruks: Kystkontur</vt:lpstr>
      <vt:lpstr>Registreringsinstruks: Elvekant / ElvBekk</vt:lpstr>
      <vt:lpstr>Registreringsinstruks: Elvekant / ElvBekk</vt:lpstr>
      <vt:lpstr>Registreringsinstruks: Kanalkant / KanalGrøft</vt:lpstr>
      <vt:lpstr>Registreringsinstruks: Kanalkant / KanalGrøft</vt:lpstr>
      <vt:lpstr>Registreringsinstruks: Kanalkant / KanalGrøft</vt:lpstr>
      <vt:lpstr>Registreringsinstruks: Elvekant</vt:lpstr>
      <vt:lpstr>Registreringsinstruks: Elv – flate med medium U, dvs. lagt i rør</vt:lpstr>
      <vt:lpstr>Registreringsinstruks:  VannFiktivGrense - havElvSperre</vt:lpstr>
      <vt:lpstr>Registreringsinstruks: VannFiktivGrense - innsjøElvSperre</vt:lpstr>
      <vt:lpstr>Registreringsinstruks: VannFiktivGrense - elveElvSperre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Jon Endre Kirkholt</cp:lastModifiedBy>
  <cp:revision>116</cp:revision>
  <dcterms:created xsi:type="dcterms:W3CDTF">2021-08-06T12:22:07Z</dcterms:created>
  <dcterms:modified xsi:type="dcterms:W3CDTF">2021-11-30T15:27:21Z</dcterms:modified>
</cp:coreProperties>
</file>